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86DC4-D40D-4FBA-9282-6A06DA55FB96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7569B-F2A1-4228-9403-074DCA1471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008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7569B-F2A1-4228-9403-074DCA1471FE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835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1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894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1387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41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2976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517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7787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71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315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45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111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495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868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808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725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62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79131-0BDD-44A1-9666-8BCD2EC52B90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627B28-5CD1-4F10-B1DA-F95BDF33A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507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2E7AA-9BFE-B4B3-BBAC-0A38780F8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7201"/>
            <a:ext cx="8030547" cy="643811"/>
          </a:xfrm>
        </p:spPr>
        <p:txBody>
          <a:bodyPr>
            <a:normAutofit fontScale="90000"/>
          </a:bodyPr>
          <a:lstStyle/>
          <a:p>
            <a:pPr algn="ctr"/>
            <a:r>
              <a:rPr lang="bn-IN" sz="4000" b="1" dirty="0">
                <a:latin typeface="Kalpurush" panose="02000600000000000000" pitchFamily="2" charset="0"/>
                <a:cs typeface="Kalpurush" panose="02000600000000000000" pitchFamily="2" charset="0"/>
              </a:rPr>
              <a:t>ঈশ্বরচন্দ্র বিদ্যাসাগর</a:t>
            </a:r>
            <a:r>
              <a:rPr lang="en-US" sz="4000" b="1" dirty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4000" b="1" i="1" dirty="0">
                <a:latin typeface="Kalpurush" panose="02000600000000000000" pitchFamily="2" charset="0"/>
                <a:cs typeface="Kalpurush" panose="02000600000000000000" pitchFamily="2" charset="0"/>
              </a:rPr>
              <a:t>বাংলার নবজাগরণের পুরোধা</a:t>
            </a:r>
            <a:endParaRPr lang="en-IN" sz="4000" b="1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BDA1C-6817-4C2C-7D22-F51564656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829" y="1455576"/>
            <a:ext cx="10080171" cy="5200597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ctr"/>
            <a:r>
              <a:rPr lang="en-US" sz="3600" b="1" dirty="0">
                <a:solidFill>
                  <a:srgbClr val="00B0F0"/>
                </a:solidFill>
              </a:rPr>
              <a:t>SEMESTER –IV- 2021-22</a:t>
            </a:r>
          </a:p>
          <a:p>
            <a:pPr algn="ctr"/>
            <a:r>
              <a:rPr lang="en-US" sz="3600" b="1" dirty="0">
                <a:solidFill>
                  <a:srgbClr val="00B0F0"/>
                </a:solidFill>
              </a:rPr>
              <a:t>UG/HIST/403 C-10: History of India (1757 to 1885)</a:t>
            </a:r>
          </a:p>
          <a:p>
            <a:pPr algn="ctr"/>
            <a:r>
              <a:rPr lang="en-IN" sz="3600" b="1" dirty="0">
                <a:solidFill>
                  <a:srgbClr val="00B0F0"/>
                </a:solidFill>
              </a:rPr>
              <a:t>Module-V: Vidyasagar</a:t>
            </a:r>
          </a:p>
          <a:p>
            <a:pPr algn="l"/>
            <a:endParaRPr lang="en-IN" dirty="0"/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8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SREERUPA BHATTACHARJEE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8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DEPARTMENT OF HISTORY 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8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ASSISTANT PROFESSOR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8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KHATRA ADIBASI MAHAVIDYALAYA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8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7704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9912C-1DC3-1D26-D361-E1F1230E1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51" y="2160589"/>
            <a:ext cx="8648851" cy="2532709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rgbClr val="0070C0"/>
                </a:solidFill>
              </a:rPr>
              <a:t>END</a:t>
            </a:r>
            <a:endParaRPr lang="en-IN" sz="9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1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2E7AA-9BFE-B4B3-BBAC-0A38780F8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441" y="373225"/>
            <a:ext cx="9255968" cy="783771"/>
          </a:xfrm>
        </p:spPr>
        <p:txBody>
          <a:bodyPr>
            <a:normAutofit/>
          </a:bodyPr>
          <a:lstStyle/>
          <a:p>
            <a:pPr algn="l"/>
            <a:r>
              <a:rPr lang="bn-IN" sz="4000" b="1" dirty="0">
                <a:latin typeface="Kalpurush" panose="02000600000000000000" pitchFamily="2" charset="0"/>
                <a:cs typeface="Kalpurush" panose="02000600000000000000" pitchFamily="2" charset="0"/>
              </a:rPr>
              <a:t>ঈশ্বরচন্দ্র বিদ্যাসাগর</a:t>
            </a:r>
            <a:r>
              <a:rPr lang="en-US" sz="4000" b="1" dirty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4000" i="1" dirty="0">
                <a:latin typeface="Kalpurush" panose="02000600000000000000" pitchFamily="2" charset="0"/>
                <a:cs typeface="Kalpurush" panose="02000600000000000000" pitchFamily="2" charset="0"/>
              </a:rPr>
              <a:t>বাংলার নবজাগরণের পুরোধা</a:t>
            </a:r>
            <a:endParaRPr lang="en-IN" sz="40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BDA1C-6817-4C2C-7D22-F51564656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00649"/>
            <a:ext cx="9144000" cy="4555524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95A372-D7D3-B8F0-14C0-A111FE667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979" y="1156996"/>
            <a:ext cx="4040155" cy="549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7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E363-602C-FB3F-1FDC-8B00BFA51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48" y="365126"/>
            <a:ext cx="10472351" cy="796410"/>
          </a:xfrm>
        </p:spPr>
        <p:txBody>
          <a:bodyPr/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জন্ম ও শৈশব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95BA0C-726F-2806-8939-D4447D98F5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1302883"/>
            <a:ext cx="4571999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জন্ম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২৬শে সেপ্টেম্বর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১৮২০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(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১২২৭ বঙ্গাব্দ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জন্মস্থান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বীরসিংহ গ্রাম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মেদিনীপুর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পশ্চিমবঙ্গ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পিতা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ঠাকুরদাস বন্দ্যোপাধ্যায়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মাতা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ভগবতী দেবী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প্রাথমিক শিক্ষা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গ্রামের পাঠশালায়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8221DB-606C-C6FD-AA45-1609280C4F42}"/>
              </a:ext>
            </a:extLst>
          </p:cNvPr>
          <p:cNvSpPr/>
          <p:nvPr/>
        </p:nvSpPr>
        <p:spPr>
          <a:xfrm>
            <a:off x="7710616" y="2117124"/>
            <a:ext cx="4176584" cy="411068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4446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56118-E0C1-2DCA-A9CB-DF348268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-617837"/>
            <a:ext cx="10028062" cy="543696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endParaRPr lang="en-IN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BE1C1AD-0EC1-60FC-910C-7C365A49ED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03384" y="243644"/>
            <a:ext cx="9261709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3200" dirty="0">
              <a:solidFill>
                <a:srgbClr val="92D05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bn-IN" sz="3200" dirty="0">
                <a:solidFill>
                  <a:srgbClr val="92D05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শিক্ষাজীবন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3200" b="1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কলকাতায় আগমন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১৮২৮ সালে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সংস্কৃত কলেজে ভর্তি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১৮৩৯ সালে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উচ্চশিক্ষা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সংস্কৃত কলেজ ও হিন্দু কলেজে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।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বিদ্যাবত্তা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সংস্কৃত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বাংলা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ইংরেজি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দর্শন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ইতিহাস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সাহিত্য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276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97065-A0EE-9CEE-15A0-2A91060C5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916" y="365125"/>
            <a:ext cx="10335883" cy="626913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</a:br>
            <a:b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</a:br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কর্মজীবন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B66AAF9-D191-8992-EDA1-5D1D2F1687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970243"/>
            <a:ext cx="856676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ফোর্ট উইলিয়াম কলেজ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১৮৪১ সালে লেখক পদে যোগদান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সংস্কৃত কলেজ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১৮৪৬ সালে সহকারী অধ্যাপক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সংস্কৃত কলেজের অধ্যক্ষ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১৮৫১ সালে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কলকাতা বিশ্ব</a:t>
            </a:r>
            <a:r>
              <a:rPr lang="bn-IN" sz="3200" dirty="0">
                <a:latin typeface="Kalpurush" panose="02000600000000000000" pitchFamily="2" charset="0"/>
                <a:cs typeface="Kalpurush" panose="02000600000000000000" pitchFamily="2" charset="0"/>
              </a:rPr>
              <a:t>বিদ্যালয়ের</a:t>
            </a:r>
            <a:r>
              <a:rPr kumimoji="0" lang="bn-IN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সিনেট সদস্য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১৮৫৭ সালে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893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D79E7-ADC7-4E06-9DC2-879FF41B9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269" y="242426"/>
            <a:ext cx="9991530" cy="541345"/>
          </a:xfrm>
        </p:spPr>
        <p:txBody>
          <a:bodyPr>
            <a:normAutofit fontScale="90000"/>
          </a:bodyPr>
          <a:lstStyle/>
          <a:p>
            <a:r>
              <a:rPr lang="bn-IN" sz="3600" dirty="0">
                <a:latin typeface="Kalpurush" panose="02000600000000000000" pitchFamily="2" charset="0"/>
                <a:cs typeface="Kalpurush" panose="02000600000000000000" pitchFamily="2" charset="0"/>
              </a:rPr>
              <a:t>সমাজ সংস্কার</a:t>
            </a:r>
            <a:endParaRPr lang="en-IN" sz="36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5146D46-1C40-E98A-284B-E0E75F837C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631371"/>
            <a:ext cx="11286391" cy="598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indent="0">
              <a:buNone/>
            </a:pP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ঈশ্বরচন্দ্র বিদ্যাসাগর ঊনবিংশ শতাব্দীর একজন প্রখ্যাত সমাজ সংস্কারক ছিলেন। তিনি বাংলার সমাজ ব্যবস্থার অনেক কুসংস্কারের বিরুদ্ধে লড়াই করেছিলেন। তার সংস্কার আন্দোলনের মূল বিষয় ছিল নারীদের অধিকার প্রতিষ্ঠা।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বিদ্যাসাগরের উল্লেখযোগ্য কিছু সমাজ সংস্কারের মধ্যে রয়েছে: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বিধবা বিবাহ আইনের প্রবর্তন: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সমাজের কুসংস্কারের বিরুদ্ধে লড়ে তিনি ১৮৫৬ সালে বিধবা বিবাহ আইন প্রবর্তনে গুরুত্বপূর্ণ ভূমিকা পালন করেন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নারী শিক্ষার প্রসার: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মেয়েদের শিক্ষার অধিকার থেকে বঞ্চিত রাখার প্রথাকে তিনি ভেঙে দিতে চেয়েছিলেন। তিনি </a:t>
            </a:r>
            <a:r>
              <a:rPr kumimoji="0" lang="bn-I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৩৫টি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বালিকা বিদ্যালয় প্রতিষ্ঠা করেন এবং মেয়েদের শিক্ষিত হওয়ার জন্য উৎসাহিত করেন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kumimoji="0" lang="bn-IN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শিশুকন্যা হত্যা রোধ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সমাজে সচেতনতা সৃষ্টি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জাতিভেদ প্রথার বিরোধিতা: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তিনি জাতিভেদ প্রথার তীব্র বিরোধিতা করেছিলেন। সমাজের সকল শ্রেণীর মানুষের জন্য শিক্ষার দ্বার উন্মুক্ত করতে চেয়েছিলেন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800" dirty="0">
                <a:latin typeface="Kalpurush" panose="02000600000000000000" pitchFamily="2" charset="0"/>
                <a:cs typeface="Kalpurush" panose="02000600000000000000" pitchFamily="2" charset="0"/>
              </a:rPr>
              <a:t>বাল্য</a:t>
            </a:r>
            <a:r>
              <a:rPr lang="gu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Shruti" panose="020B0502040204020203" pitchFamily="34" charset="0"/>
              </a:rPr>
              <a:t> </a:t>
            </a:r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বিবাহ প্রথার বিরোধিতা: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dirty="0">
                <a:latin typeface="Kalpurush" panose="02000600000000000000" pitchFamily="2" charset="0"/>
                <a:cs typeface="Kalpurush" panose="02000600000000000000" pitchFamily="2" charset="0"/>
              </a:rPr>
              <a:t>বাল্য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বিবাহের কুফল সম্পর্কে মানুষকে সচেতন করেন এবং এই প্রথার বিলুপ্তির দাবি জানান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kumimoji="0" lang="bn-IN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শিক্ষা ব্যবস্থার সংস্কার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kumimoji="0" lang="bn-I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পাঠ্যপুস্তক রচনা ও প্রকাশ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গ্রন্থাগার প্রতিষ্ঠা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>
              <a:buNone/>
            </a:pP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 শুধুমাত্র একজন সমাজ সংস্কারকই ছিলেন না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তিনি ছিলেন একজন</a:t>
            </a:r>
            <a:r>
              <a:rPr lang="bn-IN" sz="1200" dirty="0"/>
              <a:t> </a:t>
            </a:r>
            <a:r>
              <a:rPr lang="bn-IN" sz="1800" dirty="0">
                <a:latin typeface="Kalpurush" panose="02000600000000000000" pitchFamily="2" charset="0"/>
                <a:cs typeface="Kalpurush" panose="02000600000000000000" pitchFamily="2" charset="0"/>
              </a:rPr>
              <a:t>দার্শনিক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শিক্ষাবিদ এবং লেখক। তার সমাজ সংস্কারের প্রচেষ্টা বাংলার সমাজে একটি নতুন যুগের সূচনা করেছিল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97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70CF2-55CE-69B4-3B4A-A880EE61E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38" y="94892"/>
            <a:ext cx="9904562" cy="508958"/>
          </a:xfrm>
        </p:spPr>
        <p:txBody>
          <a:bodyPr>
            <a:noAutofit/>
          </a:bodyPr>
          <a:lstStyle/>
          <a:p>
            <a:r>
              <a:rPr lang="bn-IN" sz="3600" dirty="0">
                <a:latin typeface="Kalpurush" panose="02000600000000000000" pitchFamily="2" charset="0"/>
                <a:cs typeface="Kalpurush" panose="02000600000000000000" pitchFamily="2" charset="0"/>
              </a:rPr>
              <a:t>সাহিত্যকর্ম</a:t>
            </a:r>
            <a:endParaRPr lang="en-IN" sz="36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91F4-13F7-1B55-C927-E6801849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03850"/>
            <a:ext cx="10686691" cy="6159258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bn-IN" sz="14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বিদ্যাসাগরের সাহিত্যকর্ম</a:t>
            </a:r>
            <a:endParaRPr lang="en-IN" sz="1400" b="1" kern="1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ঈশ্বরচন্দ্র বিদ্যাসাগর একজন প্রখ্যাত সমাজ সংস্কারক হওয়ার পাশাপাশি ছিলেন একজন প্রতিভাবান লেখক। তার সাহিত্যকর্ম বাংলা সাহিত্যকে সমৃদ্ধ করেছে এবং আজও পাঠককে অনুপ্রাণিত করে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বিদ্যাসাগরের উল্লেখযোগ্য সাহিত্যকর্ম: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বর্ণপরিচয়: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বাংলা ভাষা শিক্ষার জন্য সবচেয়ে জনপ্রিয় বই। এটি বর্ণমালা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যুক্তবর্ণ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শব্দ গঠন ইত্যাদি শেখার জন্য একটি সহজ ও কার্যকরী পদ্ধতি প্রদান করে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কথামালা: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এটি বিদ্যাসাগরের একটি গুরুত্বপূর্ণ রচনা। এতে রয়েছে নীতি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ধর্ম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Vrinda" panose="020B0502040204020203" pitchFamily="34" charset="0"/>
              </a:rPr>
              <a:t>সমাজ ও ব্যক্তিজীবন সম্পর্কিত বিভিন্ন বিষয়ে তার মূল্যবান চিন্তাভাবনা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বোধোদয়: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এই বইটি একটি নীতিশিক্ষামূলক গল্প সংকলন। এখানে বিভিন্ন চরিত্রের মাধ্যমে ভালো ও মন্দ কাজের পরিণতি সম্পর্কে শিক্ষা দেওয়া হয়েছে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সীতার বনবাস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অনুবাদ সাহিত্য: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তিনি </a:t>
            </a:r>
            <a:r>
              <a:rPr lang="bn-IN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alpurush" panose="02000600000000000000" pitchFamily="2" charset="0"/>
              </a:rPr>
              <a:t>সংস্কৃত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থেকে বেশ কিছু গ্রন্থ বাংলায় অনুবাদ করেছেন। যেমন: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বেতাল পঞ্চবিংশতি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শ্রীমদ্ভগবদ্গীতা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বিদ্যাসাগরের সাহিত্যের বৈশিষ্ট্য: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সরল ও প্রাঞ্জল ভাষা: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তিনি সহজ ও সাবলীল ভাষায় লিখতেন যা সকলের জন্য বোধগম্য ছিল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নীতিশিক্ষামূলক: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তার সাহিত্যকর্মের মূল লক্ষ্য ছিল মানুষের মধ্যে নৈতিক মূল্যবোধ জাগ্রত করা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সামাজিক সচেতনতা: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সমাজের সমস্যা ও অসঙ্গতি নিয়ে তিনি সোচ্চার ছিলেন এবং তার সাহিত্যে সেই প্রতিফলন দেখা যায়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সাহিত্যের মাধ্যমে সমাজ সংস্কার:</a:t>
            </a:r>
            <a:r>
              <a:rPr lang="bn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 সাহিত্যকে তিনি সমাজ সংস্কারের একটি শক্তিশালী হাতিয়ার হিসেবে ব্যবহার করেছেন</a:t>
            </a:r>
            <a:r>
              <a:rPr lang="hi-IN" sz="1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r>
              <a:rPr lang="bn-IN" sz="1400" kern="0" dirty="0">
                <a:effectLst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বিদ্যাসাগরের সাহিত্যকর্ম বাংলা ভাষা ও সাহিত্যের বিকাশে একটি গুরুত্বপূর্ণ ভূমিকা পালন করেছে। তার রচনা আজও বাংলা ভাষাভাষী মানুষের হৃদয়ে গভীরভাবে গেঁথে আছে</a:t>
            </a:r>
            <a:r>
              <a:rPr lang="hi-IN" sz="1400" kern="0" dirty="0">
                <a:effectLst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138656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E771-5C37-54F5-B3FF-4AC20CDBC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34" y="129396"/>
            <a:ext cx="10232365" cy="551642"/>
          </a:xfrm>
        </p:spPr>
        <p:txBody>
          <a:bodyPr>
            <a:normAutofit/>
          </a:bodyPr>
          <a:lstStyle/>
          <a:p>
            <a:r>
              <a:rPr lang="bn-IN" sz="28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ঊনবিংশ শতকের বাংলা রেনেসাঁয় বিদ্যাসাগরের অবদান</a:t>
            </a:r>
            <a:endParaRPr lang="en-IN" sz="28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F3DAD-6248-16B6-C297-73E201EDB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604756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ঊনবিংশ শতকের বাংলা রেনেসাঁয় বিদ্যাসাগরের অবদান অপরিসীম। তিনি ছিলেন এই নবজাগরণের অন্যতম পুরোধা ব্যক্তিত্ব। তার বহুমুখী প্রতিভা ও কর্মকাণ্ড বাংলার সমাজ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সংস্কৃতি ও সাহিত্যে এক নতুন দিগন্ত উন্মোচন করে।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সমাজ সংস্কারে অবদান: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বিধবা বিবাহ আইনের প্রবর্তন: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বিদ্যাসাগরের </a:t>
            </a:r>
            <a:r>
              <a:rPr lang="bn-IN" sz="1400" dirty="0">
                <a:latin typeface="Kalpurush" panose="02000600000000000000" pitchFamily="2" charset="0"/>
                <a:cs typeface="Kalpurush" panose="02000600000000000000" pitchFamily="2" charset="0"/>
              </a:rPr>
              <a:t>আন্তরিক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প্রচেষ্টায় ১৮৫৬ সালে বিধবা বিবাহ আইন পাশ হয়। এই আইন বিধবা নারীদের সামাজিক অবস্থান উন্নয়নে বিশেষ ভূমিকা রাখে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নারী শিক্ষার প্রসার: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বিদ্যাসাগর নারী শিক্ষার প্রসারে গুরুত্বপূর্ণ ভূমিকা পালন করেন। তিনি বালিকা বিদ্যালয় প্রতিষ্ঠা করেন এবং নারীদের শিক্ষিত হওয়ার জন্য উৎসাহিত করেন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জাতিভেদ প্রথার বিরোধিতা: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সমাজের সকল স্তরের মানুষের জন্য শিক্ষার দ্বার উন্মুক্ত করতে তিনি নিরলসভাবে কাজ করেছেন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dirty="0">
                <a:latin typeface="Kalpurush" panose="02000600000000000000" pitchFamily="2" charset="0"/>
                <a:cs typeface="Kalpurush" panose="02000600000000000000" pitchFamily="2" charset="0"/>
              </a:rPr>
              <a:t>বাল্য</a:t>
            </a:r>
            <a:r>
              <a:rPr lang="gu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Shruti" panose="020B0502040204020203" pitchFamily="34" charset="0"/>
              </a:rPr>
              <a:t> </a:t>
            </a: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বিবাহ প্রথার বিরোধিতা: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400" b="1" dirty="0">
                <a:latin typeface="Kalpurush" panose="02000600000000000000" pitchFamily="2" charset="0"/>
                <a:cs typeface="Kalpurush" panose="02000600000000000000" pitchFamily="2" charset="0"/>
              </a:rPr>
              <a:t>বাল্য</a:t>
            </a:r>
            <a:r>
              <a:rPr lang="bn-IN" sz="1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বিবাহের কুফল সম্পর্কে মানুষকে সচেতন করেন এবং এই প্রথার বিলুপ্তির দাবি জানান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শিক্ষা ও সাহিত্যে অবদান: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 কলেজের সংস্কার: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সংস্কৃত কলেজের পাঠ্যক্রম সংস্কার করে তিনি আধুনিক ও বিজ্ঞানভিত্তিক শিক্ষার প্রসার ঘটান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বর্ণপরিচয় রচনা: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বাংলা ভাষা শিক্ষার জন্য 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বর্ণপরিচয়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বইটি রচনা করে তিনি শিক্ষাক্ষেত্রে অমূল্য অবদান রাখেন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বাংলা গদ্যের বিকাশ: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তিনি বাংলা গদ্যকে একটি নতুন উচ্চতায় নিয়ে যান। তার রচিত 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বেতাল পঞ্চবিংশতি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', '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শকুন্তলা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ইত্যাদি গ্রন্থ বাংলা গদ্য সাহিত্যের অ</a:t>
            </a:r>
            <a:r>
              <a:rPr lang="bn-IN" sz="1400" dirty="0">
                <a:latin typeface="Kalpurush" panose="02000600000000000000" pitchFamily="2" charset="0"/>
                <a:cs typeface="Kalpurush" panose="02000600000000000000" pitchFamily="2" charset="0"/>
              </a:rPr>
              <a:t>মূল্য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সম্পদ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নীতি ও মূল্যবোধের প্রতি গুরুত্ব: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তার সাহিত্যকর্মে নীতি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মূল্যবোধ এবং সমাজ সংস্কারের প্রতি গুরুত্ব প্রদান করা হয়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সংস্কৃতি সংস্কার: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প্রাচীন ভারতীয় সংস্কৃতির পুনরুদ্ধার: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বিদ্যাসাগর প্রাচীন ভারতীয় সংস্কৃতির মূল্যবোধ এবং আদর্শগুলোকে পুনরুদ্ধার করার চেষ্টা করেন</a:t>
            </a:r>
            <a:r>
              <a:rPr lang="hi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সামগ্রিকভাবে</a:t>
            </a:r>
            <a:r>
              <a:rPr lang="e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ঊনবিংশ শতকের বাংলা রেনেসাঁয় বিদ্যাসাগরের অবদান অতুলনীয়। তিনি ছিলেন একাধারে সমাজ সংস্কারক</a:t>
            </a:r>
            <a:r>
              <a:rPr lang="e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শিক্ষাবিদ</a:t>
            </a:r>
            <a:r>
              <a:rPr lang="e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লেখক ও দার্শনিক।</a:t>
            </a:r>
            <a:r>
              <a:rPr lang="bn-IN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rinda" panose="020B0502040204020203" pitchFamily="34" charset="0"/>
              </a:rPr>
              <a:t>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তার বহুমুখী প্রতিভা ও কর্মকাণ্ড বাংলার সমাজ</a:t>
            </a:r>
            <a:r>
              <a:rPr lang="e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400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সংস্কৃতি ও সাহিত্যে এক নতুন দিগন্ত উন্মোচন করে।</a:t>
            </a:r>
            <a:r>
              <a:rPr lang="bn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তাই তাকে বাংলা রেনেসাঁর অন্যতম প্রধান কাণ্ডারী বলা হয়</a:t>
            </a:r>
            <a:r>
              <a:rPr lang="hi-IN" sz="1400" b="1" kern="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kern="1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endParaRPr lang="en-IN" sz="1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26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81EF0-4E73-B2F6-1C91-E528D1916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904" y="224286"/>
            <a:ext cx="9964947" cy="681487"/>
          </a:xfrm>
        </p:spPr>
        <p:txBody>
          <a:bodyPr>
            <a:normAutofit fontScale="90000"/>
          </a:bodyPr>
          <a:lstStyle/>
          <a:p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bn-IN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purush" panose="02000600000000000000" pitchFamily="2" charset="0"/>
              </a:rPr>
              <a:t>উনিশ শতকের বাংলা সমাজ ও সংস্কৃতিতে বিদ্যাসাগরের প্রভাব</a:t>
            </a:r>
            <a:endParaRPr lang="en-IN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EB543-5E6B-04F3-3E23-767676949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5772"/>
            <a:ext cx="10515600" cy="5865963"/>
          </a:xfrm>
        </p:spPr>
        <p:txBody>
          <a:bodyPr>
            <a:normAutofit fontScale="85000" lnSpcReduction="10000"/>
          </a:bodyPr>
          <a:lstStyle/>
          <a:p>
            <a:pPr marL="0" marR="0"/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উনিশ শতকের বাংলা ছিল এক পরিবর্তন ও নবজাগরণের যুগ। এই সময়ে ঈশ্বরচন্দ্র বিদ্যাসাগরের আবির্ভাব ঘটেছিল এক দূরদর্শী সমাজ সংস্কারক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শিক্ষাবিদ ও সাহিত্যিক হিসেবে। তার অক্লান্ত পরিশ্রম ও প্রগতিশীল চিন্তাধারা বাংলার সমাজ ও সংস্কৃতিতে এক গভীর প্রভাব ফেলেছিল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যার অনুরণন আজও আমাদের অনুপ্রাণিত করে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সমাজ সংস্কারে অগ্রদূত: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 ছিলেন সমাজ সংস্কারের এক অগ্রদূত। তিনি কুসংস্কার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কুপ্রথা ও অন্ধবিশ্বাসের বিরুদ্ধে সোচ্চার হয়েছিলেন। বিশেষ করে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নারী জাগরণ ও শিক্ষার ক্ষেত্রে তার অবদান অতুলনীয়। বিধবা বিবাহ আইনের প্রবর্তন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নারী শিক্ষার প্রসার ও বাল্যবিবাহের বিরুদ্ধে তার লড়াই সমাজের চিন্তাধারাকে নাড়া দিয়েছিল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শিক্ষা ও সাহিত্যের পথিকৃৎ: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 শিক্ষাকে সমাজের মূল চালিকা শক্তি হিসেবে বিশ্বাস করতেন। তিনি শিক্ষার প্রসারে নিরলস কাজ করেছিলেন। তার প্রতিষ্ঠিত বহু বিদ্যালয় ও পাঠাগার আজও তার স্মৃতি বহন করছে। বাংলা ভাষা ও সাহিত্যে তার অবদানও উল্লেখযোগ্য। তিনি বাংলা গদ্যকে এক নতুন উচ্চতায় নিয়ে গিয়েছিলেন। তার লেখা বহু পাঠ্যপুস্তক ও সাহিত্যকর্ম আজও বাংলা সাহিত্যের অম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Nirmala UI" panose="020B0502040204020203" pitchFamily="34" charset="0"/>
              </a:rPr>
              <a:t>ूल्य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সম্পদ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পাশ্চাত্য ও ভারতীয় চিন্তার সমন্বয়: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বিদ্যাসাগর পাশ্চাত্য শিক্ষা ও ভারতীয় সংস্কৃতির মধ্যে এক সেতুবন্ধন রচনা করেছিলেন। তিনি পাশ্চাত্যের যুক্তিবাদ ও বিজ্ঞানমনস্কতাকে গ্রহণ করলেও ভারতীয় দর্শন ও সংস্কৃতির প্রতি গভীর শ্রদ্ধাশীল ছিলেন। এই দুই চিন্তাধারার সমন্বয়ের মাধ্যমে তিনি বাংলা সমাজকে এক নতুন দিশা দেখিয়েছিলেন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সামগ্রিক প্রভাব: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ঈশ্বরচন্দ্র বিদ্যাসাগরের প্রভাব শুধু তার সমসাময়িক সমাজেই সীমাবদ্ধ ছিল না। তার চিন্তাধারা ও কর্ম আজও বাংলা সমাজ ও সংস্কৃতিকে প্রভাবিত করছে। তিনি বাংলাকে এক আধুনিক</a:t>
            </a:r>
            <a:r>
              <a:rPr lang="e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প্রগতিশীল ও মানবিক সমাজ গড়ার স্বপ্ন দেখেছিলেন। সেই স্বপ্নকে বাস্তবে রূপ দেওয়ার লড়াইয়ে তিনি আমাদের সকলের অনুপ্রেরণা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b="1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উপসংহার: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marL="0" marR="0"/>
            <a:r>
              <a:rPr lang="bn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ঈশ্বরচন্দ্র বিদ্যাসাগর ছিলেন এক যুগস্রষ্টা ব্যক্তিত্ব। তার জীবন ও কর্ম আজও আমাদের আলোকিত করে। উনিশ শতকের বাংলা সমাজ ও সংস্কৃতিতে তার প্রভাব অপরিসীম। তিনি বাংলার নবজাগরণের এক অন্যতম পুরোধা হিসেবে চিরস্মরণীয় হয়ে থাকবেন</a:t>
            </a:r>
            <a:r>
              <a:rPr lang="hi-IN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IN" sz="18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39876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205</TotalTime>
  <Words>1154</Words>
  <Application>Microsoft Office PowerPoint</Application>
  <PresentationFormat>Widescreen</PresentationFormat>
  <Paragraphs>98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Kalpurush</vt:lpstr>
      <vt:lpstr>Symbol</vt:lpstr>
      <vt:lpstr>Times New Roman</vt:lpstr>
      <vt:lpstr>Trebuchet MS</vt:lpstr>
      <vt:lpstr>Wingdings 3</vt:lpstr>
      <vt:lpstr>Facet</vt:lpstr>
      <vt:lpstr>ঈশ্বরচন্দ্র বিদ্যাসাগর:বাংলার নবজাগরণের পুরোধা</vt:lpstr>
      <vt:lpstr>ঈশ্বরচন্দ্র বিদ্যাসাগর:বাংলার নবজাগরণের পুরোধা</vt:lpstr>
      <vt:lpstr>জন্ম ও শৈশব </vt:lpstr>
      <vt:lpstr> </vt:lpstr>
      <vt:lpstr>  কর্মজীবন</vt:lpstr>
      <vt:lpstr>সমাজ সংস্কার</vt:lpstr>
      <vt:lpstr>সাহিত্যকর্ম</vt:lpstr>
      <vt:lpstr>ঊনবিংশ শতকের বাংলা রেনেসাঁয় বিদ্যাসাগরের অবদান</vt:lpstr>
      <vt:lpstr> উনিশ শতকের বাংলা সমাজ ও সংস্কৃতিতে বিদ্যাসাগরের প্রভাব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Sreerupa Bhattacharjee</dc:creator>
  <cp:lastModifiedBy>HP</cp:lastModifiedBy>
  <cp:revision>20</cp:revision>
  <dcterms:created xsi:type="dcterms:W3CDTF">2024-07-03T11:07:12Z</dcterms:created>
  <dcterms:modified xsi:type="dcterms:W3CDTF">2024-07-06T16:30:07Z</dcterms:modified>
</cp:coreProperties>
</file>